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forte\Desktop\NSS\Projects\nashville_city_cemetery-nickforte\data\Historic_Nashville_City_Cemetery_Interments__1846-1979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PowerPoint]burials_per_year!PivotTable2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Amasis MT Pro Black" panose="020B0604020202020204" pitchFamily="18" charset="0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  <a:latin typeface="Amasis MT Pro Black" panose="020B0604020202020204" pitchFamily="18" charset="0"/>
              </a:rPr>
              <a:t>Burials</a:t>
            </a:r>
            <a:r>
              <a:rPr lang="en-US" sz="1800" b="1" baseline="0">
                <a:solidFill>
                  <a:schemeClr val="tx1"/>
                </a:solidFill>
                <a:latin typeface="Amasis MT Pro Black" panose="020B0604020202020204" pitchFamily="18" charset="0"/>
              </a:rPr>
              <a:t> Per Year</a:t>
            </a:r>
          </a:p>
        </c:rich>
      </c:tx>
      <c:layout>
        <c:manualLayout>
          <c:xMode val="edge"/>
          <c:yMode val="edge"/>
          <c:x val="0.41370078106308966"/>
          <c:y val="3.854548467813653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Amasis MT Pro Black" panose="020B06040202020202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8611105794935938E-2"/>
              <c:y val="-3.6271299035154886E-2"/>
            </c:manualLayout>
          </c:layout>
          <c:spPr>
            <a:noFill/>
            <a:ln>
              <a:solidFill>
                <a:schemeClr val="tx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8611105794935938E-2"/>
              <c:y val="-3.6271299035154886E-2"/>
            </c:manualLayout>
          </c:layout>
          <c:spPr>
            <a:noFill/>
            <a:ln>
              <a:solidFill>
                <a:schemeClr val="tx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layout>
            <c:manualLayout>
              <c:x val="-4.8611105794935938E-2"/>
              <c:y val="-3.6271299035154886E-2"/>
            </c:manualLayout>
          </c:layout>
          <c:spPr>
            <a:noFill/>
            <a:ln>
              <a:solidFill>
                <a:schemeClr val="tx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2573504868329156E-2"/>
          <c:y val="0.19544272779332317"/>
          <c:w val="0.87876562443582207"/>
          <c:h val="0.58539410386816193"/>
        </c:manualLayout>
      </c:layout>
      <c:lineChart>
        <c:grouping val="standard"/>
        <c:varyColors val="0"/>
        <c:ser>
          <c:idx val="0"/>
          <c:order val="0"/>
          <c:tx>
            <c:strRef>
              <c:f>burials_per_year!$B$3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Pt>
            <c:idx val="18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0-53FB-456B-ADE3-0BCCACA7371A}"/>
              </c:ext>
            </c:extLst>
          </c:dPt>
          <c:dLbls>
            <c:dLbl>
              <c:idx val="18"/>
              <c:layout>
                <c:manualLayout>
                  <c:x val="-4.8611105794935938E-2"/>
                  <c:y val="-3.62712990351548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3FB-456B-ADE3-0BCCACA7371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burials_per_year!$A$4:$A$133</c:f>
              <c:strCache>
                <c:ptCount val="129"/>
                <c:pt idx="0">
                  <c:v>1846</c:v>
                </c:pt>
                <c:pt idx="1">
                  <c:v>1847</c:v>
                </c:pt>
                <c:pt idx="2">
                  <c:v>1848</c:v>
                </c:pt>
                <c:pt idx="3">
                  <c:v>1849</c:v>
                </c:pt>
                <c:pt idx="4">
                  <c:v>1850</c:v>
                </c:pt>
                <c:pt idx="5">
                  <c:v>1851</c:v>
                </c:pt>
                <c:pt idx="6">
                  <c:v>1852</c:v>
                </c:pt>
                <c:pt idx="7">
                  <c:v>1853</c:v>
                </c:pt>
                <c:pt idx="8">
                  <c:v>1854</c:v>
                </c:pt>
                <c:pt idx="9">
                  <c:v>1855</c:v>
                </c:pt>
                <c:pt idx="10">
                  <c:v>1856</c:v>
                </c:pt>
                <c:pt idx="11">
                  <c:v>1857</c:v>
                </c:pt>
                <c:pt idx="12">
                  <c:v>1858</c:v>
                </c:pt>
                <c:pt idx="13">
                  <c:v>1859</c:v>
                </c:pt>
                <c:pt idx="14">
                  <c:v>1860</c:v>
                </c:pt>
                <c:pt idx="15">
                  <c:v>1861</c:v>
                </c:pt>
                <c:pt idx="16">
                  <c:v>1862</c:v>
                </c:pt>
                <c:pt idx="17">
                  <c:v>1863</c:v>
                </c:pt>
                <c:pt idx="18">
                  <c:v>1864</c:v>
                </c:pt>
                <c:pt idx="19">
                  <c:v>1865</c:v>
                </c:pt>
                <c:pt idx="20">
                  <c:v>1866</c:v>
                </c:pt>
                <c:pt idx="21">
                  <c:v>1867</c:v>
                </c:pt>
                <c:pt idx="22">
                  <c:v>1868</c:v>
                </c:pt>
                <c:pt idx="23">
                  <c:v>1869</c:v>
                </c:pt>
                <c:pt idx="24">
                  <c:v>1870</c:v>
                </c:pt>
                <c:pt idx="25">
                  <c:v>1871</c:v>
                </c:pt>
                <c:pt idx="26">
                  <c:v>1872</c:v>
                </c:pt>
                <c:pt idx="27">
                  <c:v>1873</c:v>
                </c:pt>
                <c:pt idx="28">
                  <c:v>1874</c:v>
                </c:pt>
                <c:pt idx="29">
                  <c:v>1875</c:v>
                </c:pt>
                <c:pt idx="30">
                  <c:v>1876</c:v>
                </c:pt>
                <c:pt idx="31">
                  <c:v>1877</c:v>
                </c:pt>
                <c:pt idx="32">
                  <c:v>1878</c:v>
                </c:pt>
                <c:pt idx="33">
                  <c:v>1879</c:v>
                </c:pt>
                <c:pt idx="34">
                  <c:v>1880</c:v>
                </c:pt>
                <c:pt idx="35">
                  <c:v>1881</c:v>
                </c:pt>
                <c:pt idx="36">
                  <c:v>1882</c:v>
                </c:pt>
                <c:pt idx="37">
                  <c:v>1883</c:v>
                </c:pt>
                <c:pt idx="38">
                  <c:v>1884</c:v>
                </c:pt>
                <c:pt idx="39">
                  <c:v>1885</c:v>
                </c:pt>
                <c:pt idx="40">
                  <c:v>1886</c:v>
                </c:pt>
                <c:pt idx="41">
                  <c:v>1887</c:v>
                </c:pt>
                <c:pt idx="42">
                  <c:v>1888</c:v>
                </c:pt>
                <c:pt idx="43">
                  <c:v>1889</c:v>
                </c:pt>
                <c:pt idx="44">
                  <c:v>1890</c:v>
                </c:pt>
                <c:pt idx="45">
                  <c:v>1891</c:v>
                </c:pt>
                <c:pt idx="46">
                  <c:v>1892</c:v>
                </c:pt>
                <c:pt idx="47">
                  <c:v>1893</c:v>
                </c:pt>
                <c:pt idx="48">
                  <c:v>1894</c:v>
                </c:pt>
                <c:pt idx="49">
                  <c:v>1895</c:v>
                </c:pt>
                <c:pt idx="50">
                  <c:v>1896</c:v>
                </c:pt>
                <c:pt idx="51">
                  <c:v>1897</c:v>
                </c:pt>
                <c:pt idx="52">
                  <c:v>1898</c:v>
                </c:pt>
                <c:pt idx="53">
                  <c:v>1899</c:v>
                </c:pt>
                <c:pt idx="54">
                  <c:v>1900</c:v>
                </c:pt>
                <c:pt idx="55">
                  <c:v>1901</c:v>
                </c:pt>
                <c:pt idx="56">
                  <c:v>1902</c:v>
                </c:pt>
                <c:pt idx="57">
                  <c:v>1903</c:v>
                </c:pt>
                <c:pt idx="58">
                  <c:v>1904</c:v>
                </c:pt>
                <c:pt idx="59">
                  <c:v>1905</c:v>
                </c:pt>
                <c:pt idx="60">
                  <c:v>1906</c:v>
                </c:pt>
                <c:pt idx="61">
                  <c:v>1907</c:v>
                </c:pt>
                <c:pt idx="62">
                  <c:v>1908</c:v>
                </c:pt>
                <c:pt idx="63">
                  <c:v>1909</c:v>
                </c:pt>
                <c:pt idx="64">
                  <c:v>1910</c:v>
                </c:pt>
                <c:pt idx="65">
                  <c:v>1911</c:v>
                </c:pt>
                <c:pt idx="66">
                  <c:v>1912</c:v>
                </c:pt>
                <c:pt idx="67">
                  <c:v>1913</c:v>
                </c:pt>
                <c:pt idx="68">
                  <c:v>1914</c:v>
                </c:pt>
                <c:pt idx="69">
                  <c:v>1915</c:v>
                </c:pt>
                <c:pt idx="70">
                  <c:v>1916</c:v>
                </c:pt>
                <c:pt idx="71">
                  <c:v>1917</c:v>
                </c:pt>
                <c:pt idx="72">
                  <c:v>1918</c:v>
                </c:pt>
                <c:pt idx="73">
                  <c:v>1919</c:v>
                </c:pt>
                <c:pt idx="74">
                  <c:v>1920</c:v>
                </c:pt>
                <c:pt idx="75">
                  <c:v>1921</c:v>
                </c:pt>
                <c:pt idx="76">
                  <c:v>1922</c:v>
                </c:pt>
                <c:pt idx="77">
                  <c:v>1923</c:v>
                </c:pt>
                <c:pt idx="78">
                  <c:v>1924</c:v>
                </c:pt>
                <c:pt idx="79">
                  <c:v>1925</c:v>
                </c:pt>
                <c:pt idx="80">
                  <c:v>1926</c:v>
                </c:pt>
                <c:pt idx="81">
                  <c:v>1927</c:v>
                </c:pt>
                <c:pt idx="82">
                  <c:v>1928</c:v>
                </c:pt>
                <c:pt idx="83">
                  <c:v>1929</c:v>
                </c:pt>
                <c:pt idx="84">
                  <c:v>1930</c:v>
                </c:pt>
                <c:pt idx="85">
                  <c:v>1931</c:v>
                </c:pt>
                <c:pt idx="86">
                  <c:v>1932</c:v>
                </c:pt>
                <c:pt idx="87">
                  <c:v>1933</c:v>
                </c:pt>
                <c:pt idx="88">
                  <c:v>1934</c:v>
                </c:pt>
                <c:pt idx="89">
                  <c:v>1935</c:v>
                </c:pt>
                <c:pt idx="90">
                  <c:v>1936</c:v>
                </c:pt>
                <c:pt idx="91">
                  <c:v>1937</c:v>
                </c:pt>
                <c:pt idx="92">
                  <c:v>1938</c:v>
                </c:pt>
                <c:pt idx="93">
                  <c:v>1939</c:v>
                </c:pt>
                <c:pt idx="94">
                  <c:v>1940</c:v>
                </c:pt>
                <c:pt idx="95">
                  <c:v>1941</c:v>
                </c:pt>
                <c:pt idx="96">
                  <c:v>1942</c:v>
                </c:pt>
                <c:pt idx="97">
                  <c:v>1943</c:v>
                </c:pt>
                <c:pt idx="98">
                  <c:v>1944</c:v>
                </c:pt>
                <c:pt idx="99">
                  <c:v>1945</c:v>
                </c:pt>
                <c:pt idx="100">
                  <c:v>1946</c:v>
                </c:pt>
                <c:pt idx="101">
                  <c:v>1947</c:v>
                </c:pt>
                <c:pt idx="102">
                  <c:v>1948</c:v>
                </c:pt>
                <c:pt idx="103">
                  <c:v>1949</c:v>
                </c:pt>
                <c:pt idx="104">
                  <c:v>1950</c:v>
                </c:pt>
                <c:pt idx="105">
                  <c:v>1951</c:v>
                </c:pt>
                <c:pt idx="106">
                  <c:v>1952</c:v>
                </c:pt>
                <c:pt idx="107">
                  <c:v>1953</c:v>
                </c:pt>
                <c:pt idx="108">
                  <c:v>1954</c:v>
                </c:pt>
                <c:pt idx="109">
                  <c:v>1955</c:v>
                </c:pt>
                <c:pt idx="110">
                  <c:v>1956</c:v>
                </c:pt>
                <c:pt idx="111">
                  <c:v>1957</c:v>
                </c:pt>
                <c:pt idx="112">
                  <c:v>1958</c:v>
                </c:pt>
                <c:pt idx="113">
                  <c:v>1959</c:v>
                </c:pt>
                <c:pt idx="114">
                  <c:v>1960</c:v>
                </c:pt>
                <c:pt idx="115">
                  <c:v>1961</c:v>
                </c:pt>
                <c:pt idx="116">
                  <c:v>1962</c:v>
                </c:pt>
                <c:pt idx="117">
                  <c:v>1964</c:v>
                </c:pt>
                <c:pt idx="118">
                  <c:v>1966</c:v>
                </c:pt>
                <c:pt idx="119">
                  <c:v>1968</c:v>
                </c:pt>
                <c:pt idx="120">
                  <c:v>1969</c:v>
                </c:pt>
                <c:pt idx="121">
                  <c:v>1970</c:v>
                </c:pt>
                <c:pt idx="122">
                  <c:v>1971</c:v>
                </c:pt>
                <c:pt idx="123">
                  <c:v>1972</c:v>
                </c:pt>
                <c:pt idx="124">
                  <c:v>1974</c:v>
                </c:pt>
                <c:pt idx="125">
                  <c:v>1977</c:v>
                </c:pt>
                <c:pt idx="126">
                  <c:v>1978</c:v>
                </c:pt>
                <c:pt idx="127">
                  <c:v>1979</c:v>
                </c:pt>
                <c:pt idx="128">
                  <c:v>(blank)</c:v>
                </c:pt>
              </c:strCache>
            </c:strRef>
          </c:cat>
          <c:val>
            <c:numRef>
              <c:f>burials_per_year!$B$4:$B$133</c:f>
              <c:numCache>
                <c:formatCode>General</c:formatCode>
                <c:ptCount val="129"/>
                <c:pt idx="0">
                  <c:v>246</c:v>
                </c:pt>
                <c:pt idx="1">
                  <c:v>476</c:v>
                </c:pt>
                <c:pt idx="2">
                  <c:v>447</c:v>
                </c:pt>
                <c:pt idx="3">
                  <c:v>745</c:v>
                </c:pt>
                <c:pt idx="4">
                  <c:v>809</c:v>
                </c:pt>
                <c:pt idx="5">
                  <c:v>385</c:v>
                </c:pt>
                <c:pt idx="6">
                  <c:v>552</c:v>
                </c:pt>
                <c:pt idx="7">
                  <c:v>429</c:v>
                </c:pt>
                <c:pt idx="8">
                  <c:v>596</c:v>
                </c:pt>
                <c:pt idx="9">
                  <c:v>476</c:v>
                </c:pt>
                <c:pt idx="10">
                  <c:v>428</c:v>
                </c:pt>
                <c:pt idx="11">
                  <c:v>402</c:v>
                </c:pt>
                <c:pt idx="12">
                  <c:v>415</c:v>
                </c:pt>
                <c:pt idx="13">
                  <c:v>482</c:v>
                </c:pt>
                <c:pt idx="14">
                  <c:v>575</c:v>
                </c:pt>
                <c:pt idx="15">
                  <c:v>455</c:v>
                </c:pt>
                <c:pt idx="16">
                  <c:v>627</c:v>
                </c:pt>
                <c:pt idx="17">
                  <c:v>836</c:v>
                </c:pt>
                <c:pt idx="18">
                  <c:v>1372</c:v>
                </c:pt>
                <c:pt idx="19">
                  <c:v>1366</c:v>
                </c:pt>
                <c:pt idx="20">
                  <c:v>1354</c:v>
                </c:pt>
                <c:pt idx="21">
                  <c:v>542</c:v>
                </c:pt>
                <c:pt idx="22">
                  <c:v>504</c:v>
                </c:pt>
                <c:pt idx="23">
                  <c:v>209</c:v>
                </c:pt>
                <c:pt idx="24">
                  <c:v>312</c:v>
                </c:pt>
                <c:pt idx="25">
                  <c:v>285</c:v>
                </c:pt>
                <c:pt idx="26">
                  <c:v>283</c:v>
                </c:pt>
                <c:pt idx="27">
                  <c:v>559</c:v>
                </c:pt>
                <c:pt idx="28">
                  <c:v>337</c:v>
                </c:pt>
                <c:pt idx="29">
                  <c:v>159</c:v>
                </c:pt>
                <c:pt idx="30">
                  <c:v>148</c:v>
                </c:pt>
                <c:pt idx="31">
                  <c:v>155</c:v>
                </c:pt>
                <c:pt idx="32">
                  <c:v>118</c:v>
                </c:pt>
                <c:pt idx="33">
                  <c:v>138</c:v>
                </c:pt>
                <c:pt idx="34">
                  <c:v>204</c:v>
                </c:pt>
                <c:pt idx="35">
                  <c:v>156</c:v>
                </c:pt>
                <c:pt idx="36">
                  <c:v>111</c:v>
                </c:pt>
                <c:pt idx="37">
                  <c:v>128</c:v>
                </c:pt>
                <c:pt idx="38">
                  <c:v>99</c:v>
                </c:pt>
                <c:pt idx="39">
                  <c:v>69</c:v>
                </c:pt>
                <c:pt idx="40">
                  <c:v>70</c:v>
                </c:pt>
                <c:pt idx="41">
                  <c:v>67</c:v>
                </c:pt>
                <c:pt idx="42">
                  <c:v>50</c:v>
                </c:pt>
                <c:pt idx="43">
                  <c:v>50</c:v>
                </c:pt>
                <c:pt idx="44">
                  <c:v>46</c:v>
                </c:pt>
                <c:pt idx="45">
                  <c:v>58</c:v>
                </c:pt>
                <c:pt idx="46">
                  <c:v>48</c:v>
                </c:pt>
                <c:pt idx="47">
                  <c:v>51</c:v>
                </c:pt>
                <c:pt idx="48">
                  <c:v>55</c:v>
                </c:pt>
                <c:pt idx="49">
                  <c:v>47</c:v>
                </c:pt>
                <c:pt idx="50">
                  <c:v>42</c:v>
                </c:pt>
                <c:pt idx="51">
                  <c:v>52</c:v>
                </c:pt>
                <c:pt idx="52">
                  <c:v>37</c:v>
                </c:pt>
                <c:pt idx="53">
                  <c:v>53</c:v>
                </c:pt>
                <c:pt idx="54">
                  <c:v>37</c:v>
                </c:pt>
                <c:pt idx="55">
                  <c:v>36</c:v>
                </c:pt>
                <c:pt idx="56">
                  <c:v>37</c:v>
                </c:pt>
                <c:pt idx="57">
                  <c:v>40</c:v>
                </c:pt>
                <c:pt idx="58">
                  <c:v>41</c:v>
                </c:pt>
                <c:pt idx="59">
                  <c:v>26</c:v>
                </c:pt>
                <c:pt idx="60">
                  <c:v>31</c:v>
                </c:pt>
                <c:pt idx="61">
                  <c:v>18</c:v>
                </c:pt>
                <c:pt idx="62">
                  <c:v>35</c:v>
                </c:pt>
                <c:pt idx="63">
                  <c:v>29</c:v>
                </c:pt>
                <c:pt idx="64">
                  <c:v>28</c:v>
                </c:pt>
                <c:pt idx="65">
                  <c:v>35</c:v>
                </c:pt>
                <c:pt idx="66">
                  <c:v>22</c:v>
                </c:pt>
                <c:pt idx="67">
                  <c:v>19</c:v>
                </c:pt>
                <c:pt idx="68">
                  <c:v>30</c:v>
                </c:pt>
                <c:pt idx="69">
                  <c:v>29</c:v>
                </c:pt>
                <c:pt idx="70">
                  <c:v>25</c:v>
                </c:pt>
                <c:pt idx="71">
                  <c:v>14</c:v>
                </c:pt>
                <c:pt idx="72">
                  <c:v>24</c:v>
                </c:pt>
                <c:pt idx="73">
                  <c:v>18</c:v>
                </c:pt>
                <c:pt idx="74">
                  <c:v>12</c:v>
                </c:pt>
                <c:pt idx="75">
                  <c:v>13</c:v>
                </c:pt>
                <c:pt idx="76">
                  <c:v>24</c:v>
                </c:pt>
                <c:pt idx="77">
                  <c:v>18</c:v>
                </c:pt>
                <c:pt idx="78">
                  <c:v>22</c:v>
                </c:pt>
                <c:pt idx="79">
                  <c:v>14</c:v>
                </c:pt>
                <c:pt idx="80">
                  <c:v>19</c:v>
                </c:pt>
                <c:pt idx="81">
                  <c:v>10</c:v>
                </c:pt>
                <c:pt idx="82">
                  <c:v>16</c:v>
                </c:pt>
                <c:pt idx="83">
                  <c:v>28</c:v>
                </c:pt>
                <c:pt idx="84">
                  <c:v>12</c:v>
                </c:pt>
                <c:pt idx="85">
                  <c:v>16</c:v>
                </c:pt>
                <c:pt idx="86">
                  <c:v>19</c:v>
                </c:pt>
                <c:pt idx="87">
                  <c:v>14</c:v>
                </c:pt>
                <c:pt idx="88">
                  <c:v>22</c:v>
                </c:pt>
                <c:pt idx="89">
                  <c:v>18</c:v>
                </c:pt>
                <c:pt idx="90">
                  <c:v>10</c:v>
                </c:pt>
                <c:pt idx="91">
                  <c:v>13</c:v>
                </c:pt>
                <c:pt idx="92">
                  <c:v>12</c:v>
                </c:pt>
                <c:pt idx="93">
                  <c:v>7</c:v>
                </c:pt>
                <c:pt idx="94">
                  <c:v>11</c:v>
                </c:pt>
                <c:pt idx="95">
                  <c:v>10</c:v>
                </c:pt>
                <c:pt idx="96">
                  <c:v>4</c:v>
                </c:pt>
                <c:pt idx="97">
                  <c:v>10</c:v>
                </c:pt>
                <c:pt idx="98">
                  <c:v>11</c:v>
                </c:pt>
                <c:pt idx="99">
                  <c:v>8</c:v>
                </c:pt>
                <c:pt idx="100">
                  <c:v>11</c:v>
                </c:pt>
                <c:pt idx="101">
                  <c:v>7</c:v>
                </c:pt>
                <c:pt idx="102">
                  <c:v>4</c:v>
                </c:pt>
                <c:pt idx="103">
                  <c:v>3</c:v>
                </c:pt>
                <c:pt idx="104">
                  <c:v>4</c:v>
                </c:pt>
                <c:pt idx="105">
                  <c:v>5</c:v>
                </c:pt>
                <c:pt idx="106">
                  <c:v>2</c:v>
                </c:pt>
                <c:pt idx="107">
                  <c:v>3</c:v>
                </c:pt>
                <c:pt idx="108">
                  <c:v>1</c:v>
                </c:pt>
                <c:pt idx="109">
                  <c:v>4</c:v>
                </c:pt>
                <c:pt idx="110">
                  <c:v>2</c:v>
                </c:pt>
                <c:pt idx="111">
                  <c:v>2</c:v>
                </c:pt>
                <c:pt idx="112">
                  <c:v>3</c:v>
                </c:pt>
                <c:pt idx="113">
                  <c:v>1</c:v>
                </c:pt>
                <c:pt idx="114">
                  <c:v>4</c:v>
                </c:pt>
                <c:pt idx="115">
                  <c:v>1</c:v>
                </c:pt>
                <c:pt idx="116">
                  <c:v>4</c:v>
                </c:pt>
                <c:pt idx="117">
                  <c:v>2</c:v>
                </c:pt>
                <c:pt idx="118">
                  <c:v>2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2</c:v>
                </c:pt>
                <c:pt idx="123">
                  <c:v>2</c:v>
                </c:pt>
                <c:pt idx="124">
                  <c:v>1</c:v>
                </c:pt>
                <c:pt idx="125">
                  <c:v>3</c:v>
                </c:pt>
                <c:pt idx="126">
                  <c:v>2</c:v>
                </c:pt>
                <c:pt idx="127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3FB-456B-ADE3-0BCCACA7371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3533663"/>
        <c:axId val="1363523679"/>
      </c:lineChart>
      <c:catAx>
        <c:axId val="13635336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3780000" spcFirstLastPara="1" vertOverflow="ellipsis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363523679"/>
        <c:crosses val="autoZero"/>
        <c:auto val="1"/>
        <c:lblAlgn val="ctr"/>
        <c:lblOffset val="100"/>
        <c:noMultiLvlLbl val="0"/>
      </c:catAx>
      <c:valAx>
        <c:axId val="1363523679"/>
        <c:scaling>
          <c:orientation val="minMax"/>
        </c:scaling>
        <c:delete val="0"/>
        <c:axPos val="l"/>
        <c:majorGridlines>
          <c:spPr>
            <a:ln w="12700" cap="flat" cmpd="sng" algn="ctr">
              <a:solidFill>
                <a:schemeClr val="bg2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363533663"/>
        <c:crosses val="autoZero"/>
        <c:crossBetween val="between"/>
        <c:majorUnit val="200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15875" cap="flat" cmpd="sng" algn="ctr">
      <a:solidFill>
        <a:schemeClr val="bg2">
          <a:lumMod val="90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[Historic_Nashville_City_Cemetery_Interments__1846-1979.xlsx]deaths_per_decade!PivotTable13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800" b="1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  <a:latin typeface="Amasis MT Pro Black" panose="02040A04050005020304" pitchFamily="18" charset="0"/>
              </a:rPr>
              <a:t>Male</a:t>
            </a:r>
            <a:r>
              <a:rPr lang="en-US" sz="1800" b="1" baseline="0">
                <a:solidFill>
                  <a:schemeClr val="tx1"/>
                </a:solidFill>
                <a:latin typeface="Amasis MT Pro Black" panose="02040A04050005020304" pitchFamily="18" charset="0"/>
              </a:rPr>
              <a:t> &amp; </a:t>
            </a:r>
            <a:r>
              <a:rPr lang="en-US" sz="1800" b="1">
                <a:solidFill>
                  <a:schemeClr val="tx1"/>
                </a:solidFill>
                <a:latin typeface="Amasis MT Pro Black" panose="02040A04050005020304" pitchFamily="18" charset="0"/>
              </a:rPr>
              <a:t>Female</a:t>
            </a:r>
            <a:r>
              <a:rPr lang="en-US" sz="1800" b="1" baseline="0">
                <a:solidFill>
                  <a:schemeClr val="tx1"/>
                </a:solidFill>
                <a:latin typeface="Amasis MT Pro Black" panose="02040A04050005020304" pitchFamily="18" charset="0"/>
              </a:rPr>
              <a:t> </a:t>
            </a:r>
            <a:r>
              <a:rPr lang="en-US" sz="1800" b="1">
                <a:solidFill>
                  <a:schemeClr val="tx1"/>
                </a:solidFill>
                <a:latin typeface="Amasis MT Pro Black" panose="02040A04050005020304" pitchFamily="18" charset="0"/>
              </a:rPr>
              <a:t>Deaths per</a:t>
            </a:r>
            <a:r>
              <a:rPr lang="en-US" sz="1800" b="1" baseline="0">
                <a:solidFill>
                  <a:schemeClr val="tx1"/>
                </a:solidFill>
                <a:latin typeface="Amasis MT Pro Black" panose="02040A04050005020304" pitchFamily="18" charset="0"/>
              </a:rPr>
              <a:t> Decade</a:t>
            </a:r>
            <a:endParaRPr lang="en-US" sz="1800" b="1">
              <a:solidFill>
                <a:schemeClr val="tx1"/>
              </a:solidFill>
              <a:latin typeface="Amasis MT Pro Black" panose="02040A04050005020304" pitchFamily="18" charset="0"/>
            </a:endParaRPr>
          </a:p>
        </c:rich>
      </c:tx>
      <c:layout>
        <c:manualLayout>
          <c:xMode val="edge"/>
          <c:yMode val="edge"/>
          <c:x val="0.31961060570275196"/>
          <c:y val="1.147003731224211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800" b="1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1201999574815276E-2"/>
          <c:y val="0.19061125857851338"/>
          <c:w val="0.8384388967131563"/>
          <c:h val="0.7711092338918228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deaths_per_decade!$B$3:$B$4</c:f>
              <c:strCache>
                <c:ptCount val="1"/>
                <c:pt idx="0">
                  <c:v>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deaths_per_decade!$A$5:$A$18</c:f>
              <c:strCache>
                <c:ptCount val="13"/>
                <c:pt idx="0">
                  <c:v>1850-1859</c:v>
                </c:pt>
                <c:pt idx="1">
                  <c:v>1860-1869</c:v>
                </c:pt>
                <c:pt idx="2">
                  <c:v>1870-1879</c:v>
                </c:pt>
                <c:pt idx="3">
                  <c:v>1880-1889</c:v>
                </c:pt>
                <c:pt idx="4">
                  <c:v>1890-1899</c:v>
                </c:pt>
                <c:pt idx="5">
                  <c:v>1900-1909</c:v>
                </c:pt>
                <c:pt idx="6">
                  <c:v>1910-1919</c:v>
                </c:pt>
                <c:pt idx="7">
                  <c:v>1920-1929</c:v>
                </c:pt>
                <c:pt idx="8">
                  <c:v>1930-1939</c:v>
                </c:pt>
                <c:pt idx="9">
                  <c:v>1940-1949</c:v>
                </c:pt>
                <c:pt idx="10">
                  <c:v>1950-1959</c:v>
                </c:pt>
                <c:pt idx="11">
                  <c:v>1960-1969</c:v>
                </c:pt>
                <c:pt idx="12">
                  <c:v>1970-1979</c:v>
                </c:pt>
              </c:strCache>
            </c:strRef>
          </c:cat>
          <c:val>
            <c:numRef>
              <c:f>deaths_per_decade!$B$5:$B$18</c:f>
              <c:numCache>
                <c:formatCode>General</c:formatCode>
                <c:ptCount val="13"/>
                <c:pt idx="0">
                  <c:v>2244</c:v>
                </c:pt>
                <c:pt idx="1">
                  <c:v>3744</c:v>
                </c:pt>
                <c:pt idx="2">
                  <c:v>1226</c:v>
                </c:pt>
                <c:pt idx="3">
                  <c:v>507</c:v>
                </c:pt>
                <c:pt idx="4">
                  <c:v>245</c:v>
                </c:pt>
                <c:pt idx="5">
                  <c:v>167</c:v>
                </c:pt>
                <c:pt idx="6">
                  <c:v>129</c:v>
                </c:pt>
                <c:pt idx="7">
                  <c:v>95</c:v>
                </c:pt>
                <c:pt idx="8">
                  <c:v>72</c:v>
                </c:pt>
                <c:pt idx="9">
                  <c:v>38</c:v>
                </c:pt>
                <c:pt idx="10">
                  <c:v>16</c:v>
                </c:pt>
                <c:pt idx="11">
                  <c:v>8</c:v>
                </c:pt>
                <c:pt idx="12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DB8-4717-8DB3-771AC9D3F4D4}"/>
            </c:ext>
          </c:extLst>
        </c:ser>
        <c:ser>
          <c:idx val="1"/>
          <c:order val="1"/>
          <c:tx>
            <c:strRef>
              <c:f>deaths_per_decade!$C$3:$C$4</c:f>
              <c:strCache>
                <c:ptCount val="1"/>
                <c:pt idx="0">
                  <c:v>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deaths_per_decade!$A$5:$A$18</c:f>
              <c:strCache>
                <c:ptCount val="13"/>
                <c:pt idx="0">
                  <c:v>1850-1859</c:v>
                </c:pt>
                <c:pt idx="1">
                  <c:v>1860-1869</c:v>
                </c:pt>
                <c:pt idx="2">
                  <c:v>1870-1879</c:v>
                </c:pt>
                <c:pt idx="3">
                  <c:v>1880-1889</c:v>
                </c:pt>
                <c:pt idx="4">
                  <c:v>1890-1899</c:v>
                </c:pt>
                <c:pt idx="5">
                  <c:v>1900-1909</c:v>
                </c:pt>
                <c:pt idx="6">
                  <c:v>1910-1919</c:v>
                </c:pt>
                <c:pt idx="7">
                  <c:v>1920-1929</c:v>
                </c:pt>
                <c:pt idx="8">
                  <c:v>1930-1939</c:v>
                </c:pt>
                <c:pt idx="9">
                  <c:v>1940-1949</c:v>
                </c:pt>
                <c:pt idx="10">
                  <c:v>1950-1959</c:v>
                </c:pt>
                <c:pt idx="11">
                  <c:v>1960-1969</c:v>
                </c:pt>
                <c:pt idx="12">
                  <c:v>1970-1979</c:v>
                </c:pt>
              </c:strCache>
            </c:strRef>
          </c:cat>
          <c:val>
            <c:numRef>
              <c:f>deaths_per_decade!$C$5:$C$18</c:f>
              <c:numCache>
                <c:formatCode>General</c:formatCode>
                <c:ptCount val="13"/>
                <c:pt idx="0">
                  <c:v>2630</c:v>
                </c:pt>
                <c:pt idx="1">
                  <c:v>4063</c:v>
                </c:pt>
                <c:pt idx="2">
                  <c:v>1208</c:v>
                </c:pt>
                <c:pt idx="3">
                  <c:v>467</c:v>
                </c:pt>
                <c:pt idx="4">
                  <c:v>230</c:v>
                </c:pt>
                <c:pt idx="5">
                  <c:v>157</c:v>
                </c:pt>
                <c:pt idx="6">
                  <c:v>108</c:v>
                </c:pt>
                <c:pt idx="7">
                  <c:v>80</c:v>
                </c:pt>
                <c:pt idx="8">
                  <c:v>70</c:v>
                </c:pt>
                <c:pt idx="9">
                  <c:v>40</c:v>
                </c:pt>
                <c:pt idx="10">
                  <c:v>11</c:v>
                </c:pt>
                <c:pt idx="11">
                  <c:v>7</c:v>
                </c:pt>
                <c:pt idx="1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DB8-4717-8DB3-771AC9D3F4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612206207"/>
        <c:axId val="1612207039"/>
      </c:barChart>
      <c:catAx>
        <c:axId val="1612206207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612207039"/>
        <c:crosses val="autoZero"/>
        <c:auto val="1"/>
        <c:lblAlgn val="ctr"/>
        <c:lblOffset val="100"/>
        <c:noMultiLvlLbl val="0"/>
      </c:catAx>
      <c:valAx>
        <c:axId val="1612207039"/>
        <c:scaling>
          <c:orientation val="minMax"/>
        </c:scaling>
        <c:delete val="0"/>
        <c:axPos val="t"/>
        <c:majorGridlines>
          <c:spPr>
            <a:ln w="9525" cap="flat" cmpd="sng" algn="ctr">
              <a:solidFill>
                <a:schemeClr val="bg2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b" anchorCtr="0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612206207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ln w="9525">
                  <a:noFill/>
                </a:ln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ln w="9525">
                  <a:noFill/>
                </a:ln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92743054708272576"/>
          <c:y val="0.32249259264388275"/>
          <c:w val="4.8567855908298402E-2"/>
          <c:h val="0.30912503183612716"/>
        </c:manualLayout>
      </c:layout>
      <c:overlay val="0"/>
      <c:spPr>
        <a:noFill/>
        <a:ln w="12700"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ln w="9525">
                <a:noFill/>
              </a:ln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3">
            <a:lumMod val="7000"/>
            <a:lumOff val="93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  <a:tileRect/>
    </a:gradFill>
    <a:ln w="1587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[Historic_Nashville_City_Cemetery_Interments__1846-1979.xlsx]cause_of_death!PivotTable1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800" b="1">
                <a:solidFill>
                  <a:schemeClr val="tx1"/>
                </a:solidFill>
                <a:latin typeface="Amasis MT Pro Black" panose="02040A04050005020304" pitchFamily="18" charset="0"/>
              </a:rPr>
              <a:t>Top</a:t>
            </a:r>
            <a:r>
              <a:rPr lang="en-US" sz="1800" b="1" baseline="0">
                <a:solidFill>
                  <a:schemeClr val="tx1"/>
                </a:solidFill>
                <a:latin typeface="Amasis MT Pro Black" panose="02040A04050005020304" pitchFamily="18" charset="0"/>
              </a:rPr>
              <a:t> 10 Causes of Death</a:t>
            </a:r>
            <a:endParaRPr lang="en-US" sz="1800" b="1">
              <a:solidFill>
                <a:schemeClr val="tx1"/>
              </a:solidFill>
              <a:latin typeface="Amasis MT Pro Black" panose="02040A04050005020304" pitchFamily="18" charset="0"/>
            </a:endParaRPr>
          </a:p>
        </c:rich>
      </c:tx>
      <c:layout>
        <c:manualLayout>
          <c:xMode val="edge"/>
          <c:yMode val="edge"/>
          <c:x val="0.28798547128806956"/>
          <c:y val="2.294007462448422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cause_of_death!$B$3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cause_of_death!$A$4:$A$14</c:f>
              <c:strCache>
                <c:ptCount val="10"/>
                <c:pt idx="0">
                  <c:v>Consumption</c:v>
                </c:pt>
                <c:pt idx="1">
                  <c:v>Cholera</c:v>
                </c:pt>
                <c:pt idx="2">
                  <c:v>Still Born</c:v>
                </c:pt>
                <c:pt idx="3">
                  <c:v>Old Age</c:v>
                </c:pt>
                <c:pt idx="4">
                  <c:v>Pneumonia</c:v>
                </c:pt>
                <c:pt idx="5">
                  <c:v>Flux</c:v>
                </c:pt>
                <c:pt idx="6">
                  <c:v>Complication</c:v>
                </c:pt>
                <c:pt idx="7">
                  <c:v>Cold</c:v>
                </c:pt>
                <c:pt idx="8">
                  <c:v>Teething</c:v>
                </c:pt>
                <c:pt idx="9">
                  <c:v>Typhoid Fever</c:v>
                </c:pt>
              </c:strCache>
            </c:strRef>
          </c:cat>
          <c:val>
            <c:numRef>
              <c:f>cause_of_death!$B$4:$B$14</c:f>
              <c:numCache>
                <c:formatCode>General</c:formatCode>
                <c:ptCount val="10"/>
                <c:pt idx="0">
                  <c:v>1769</c:v>
                </c:pt>
                <c:pt idx="1">
                  <c:v>1244</c:v>
                </c:pt>
                <c:pt idx="2">
                  <c:v>852</c:v>
                </c:pt>
                <c:pt idx="3">
                  <c:v>610</c:v>
                </c:pt>
                <c:pt idx="4">
                  <c:v>516</c:v>
                </c:pt>
                <c:pt idx="5">
                  <c:v>469</c:v>
                </c:pt>
                <c:pt idx="6">
                  <c:v>447</c:v>
                </c:pt>
                <c:pt idx="7">
                  <c:v>421</c:v>
                </c:pt>
                <c:pt idx="8">
                  <c:v>412</c:v>
                </c:pt>
                <c:pt idx="9">
                  <c:v>312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3BB-48B9-AED0-380F0428BF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overlap val="-27"/>
        <c:axId val="1612205375"/>
        <c:axId val="1612204543"/>
      </c:barChart>
      <c:catAx>
        <c:axId val="16122053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2100000" spcFirstLastPara="1" vertOverflow="ellipsis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612204543"/>
        <c:crosses val="autoZero"/>
        <c:auto val="1"/>
        <c:lblAlgn val="ctr"/>
        <c:lblOffset val="100"/>
        <c:noMultiLvlLbl val="0"/>
      </c:catAx>
      <c:valAx>
        <c:axId val="16122045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bg1">
                  <a:lumMod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612205375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  <a:tileRect/>
    </a:gradFill>
    <a:ln w="1587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[Historic_Nashville_City_Cemetery_Interments__1846-1979.xlsx]burials_by_month!PivotTable10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800">
                <a:solidFill>
                  <a:schemeClr val="tx1"/>
                </a:solidFill>
                <a:latin typeface="Amasis MT Pro Black" panose="02040A04050005020304" pitchFamily="18" charset="0"/>
              </a:rPr>
              <a:t>Deaths by Month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 w="19050">
              <a:solidFill>
                <a:schemeClr val="tx1"/>
              </a:solidFill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7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308593815896576E-2"/>
          <c:y val="0.14149887343936815"/>
          <c:w val="0.88981053451791947"/>
          <c:h val="0.72470160830622121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burials_by_month!$B$3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ln>
                      <a:noFill/>
                    </a:ln>
                    <a:solidFill>
                      <a:schemeClr val="bg1"/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burials_by_month!$A$4:$A$15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burials_by_month!$B$4:$B$15</c:f>
              <c:numCache>
                <c:formatCode>General</c:formatCode>
                <c:ptCount val="12"/>
                <c:pt idx="0">
                  <c:v>1465</c:v>
                </c:pt>
                <c:pt idx="1">
                  <c:v>1394</c:v>
                </c:pt>
                <c:pt idx="2">
                  <c:v>1711</c:v>
                </c:pt>
                <c:pt idx="3">
                  <c:v>1569</c:v>
                </c:pt>
                <c:pt idx="4">
                  <c:v>1487</c:v>
                </c:pt>
                <c:pt idx="5">
                  <c:v>2323</c:v>
                </c:pt>
                <c:pt idx="6">
                  <c:v>2352</c:v>
                </c:pt>
                <c:pt idx="7">
                  <c:v>1607</c:v>
                </c:pt>
                <c:pt idx="8">
                  <c:v>1807</c:v>
                </c:pt>
                <c:pt idx="9">
                  <c:v>1461</c:v>
                </c:pt>
                <c:pt idx="10">
                  <c:v>1166</c:v>
                </c:pt>
                <c:pt idx="11">
                  <c:v>1364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67-4B30-9FE6-481E944DA36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54"/>
        <c:overlap val="100"/>
        <c:axId val="11443087"/>
        <c:axId val="11447247"/>
      </c:barChart>
      <c:catAx>
        <c:axId val="1144308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1447247"/>
        <c:crosses val="autoZero"/>
        <c:auto val="1"/>
        <c:lblAlgn val="ctr"/>
        <c:lblOffset val="100"/>
        <c:noMultiLvlLbl val="0"/>
      </c:catAx>
      <c:valAx>
        <c:axId val="11447247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tx1">
                  <a:lumMod val="50000"/>
                  <a:lumOff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endParaRPr lang="en-US"/>
          </a:p>
        </c:txPr>
        <c:crossAx val="11443087"/>
        <c:crosses val="autoZero"/>
        <c:crossBetween val="between"/>
      </c:valAx>
      <c:spPr>
        <a:noFill/>
        <a:ln w="12700">
          <a:solidFill>
            <a:schemeClr val="tx1"/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1587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[Historic_Nashville_City_Cemetery_Interments__1846-1979.xlsx]deaths_by_age_bracket_1!PivotTable4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600" dirty="0">
                <a:solidFill>
                  <a:schemeClr val="tx1"/>
                </a:solidFill>
                <a:latin typeface="Amasis MT Pro Black" panose="02040A04050005020304" pitchFamily="18" charset="0"/>
              </a:rPr>
              <a:t>Before</a:t>
            </a:r>
            <a:r>
              <a:rPr lang="en-US" sz="1600" baseline="0" dirty="0">
                <a:solidFill>
                  <a:schemeClr val="tx1"/>
                </a:solidFill>
                <a:latin typeface="Amasis MT Pro Black" panose="02040A04050005020304" pitchFamily="18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Amasis MT Pro Black" panose="02040A04050005020304" pitchFamily="18" charset="0"/>
              </a:rPr>
              <a:t>1880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1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deaths_by_age_bracket_1!$B$3:$B$4</c:f>
              <c:strCache>
                <c:ptCount val="1"/>
                <c:pt idx="0">
                  <c:v>before 1880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C05-420B-932F-A108E9C5AED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C05-420B-932F-A108E9C5AED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C05-420B-932F-A108E9C5AED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C05-420B-932F-A108E9C5AEDC}"/>
              </c:ext>
            </c:extLst>
          </c:dPt>
          <c:dPt>
            <c:idx val="4"/>
            <c:bubble3D val="0"/>
            <c:explosion val="15"/>
            <c:spPr>
              <a:solidFill>
                <a:schemeClr val="accent5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C05-420B-932F-A108E9C5AEDC}"/>
              </c:ext>
            </c:extLst>
          </c:dPt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BC05-420B-932F-A108E9C5AEDC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BC05-420B-932F-A108E9C5AEDC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BC05-420B-932F-A108E9C5AED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deaths_by_age_bracket_1!$A$5:$A$10</c:f>
              <c:strCache>
                <c:ptCount val="5"/>
                <c:pt idx="0">
                  <c:v>0-18</c:v>
                </c:pt>
                <c:pt idx="1">
                  <c:v>19-25</c:v>
                </c:pt>
                <c:pt idx="2">
                  <c:v>26-40</c:v>
                </c:pt>
                <c:pt idx="3">
                  <c:v>41-64</c:v>
                </c:pt>
                <c:pt idx="4">
                  <c:v>65+</c:v>
                </c:pt>
              </c:strCache>
            </c:strRef>
          </c:cat>
          <c:val>
            <c:numRef>
              <c:f>deaths_by_age_bracket_1!$B$5:$B$10</c:f>
              <c:numCache>
                <c:formatCode>General</c:formatCode>
                <c:ptCount val="5"/>
                <c:pt idx="0">
                  <c:v>2425</c:v>
                </c:pt>
                <c:pt idx="1">
                  <c:v>1454</c:v>
                </c:pt>
                <c:pt idx="2">
                  <c:v>2361</c:v>
                </c:pt>
                <c:pt idx="3">
                  <c:v>2028</c:v>
                </c:pt>
                <c:pt idx="4">
                  <c:v>1119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C05-420B-932F-A108E9C5AED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7049406679802668"/>
          <c:y val="0.27408736490351321"/>
          <c:w val="0.13451998158933096"/>
          <c:h val="0.5031343388425605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222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[Historic_Nashville_City_Cemetery_Interments__1846-1979.xlsx]deaths_by_age_bracket_2!PivotTable14</c:name>
    <c:fmtId val="3"/>
  </c:pivotSource>
  <c:chart>
    <c:title>
      <c:tx>
        <c:rich>
          <a:bodyPr rot="0" spcFirstLastPara="1" vertOverflow="ellipsis" vert="horz" wrap="square" anchor="b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600" dirty="0">
                <a:solidFill>
                  <a:schemeClr val="tx1"/>
                </a:solidFill>
                <a:latin typeface="Amasis MT Pro Black" panose="02040A04050005020304" pitchFamily="18" charset="0"/>
              </a:rPr>
              <a:t>1900-1920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b" anchorCtr="1"/>
        <a:lstStyle/>
        <a:p>
          <a:pPr>
            <a:defRPr sz="1800" b="0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</c:dLbl>
      </c:pivotFmt>
      <c:pivotFmt>
        <c:idx val="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1" i="0" u="none" strike="noStrike" kern="1200" baseline="0">
                  <a:solidFill>
                    <a:schemeClr val="tx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deaths_by_age_bracket_2!$B$3:$B$4</c:f>
              <c:strCache>
                <c:ptCount val="1"/>
                <c:pt idx="0">
                  <c:v>1900-1920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7169-4B65-8524-534752F6F96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169-4B65-8524-534752F6F96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169-4B65-8524-534752F6F96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169-4B65-8524-534752F6F96E}"/>
              </c:ext>
            </c:extLst>
          </c:dPt>
          <c:dPt>
            <c:idx val="4"/>
            <c:bubble3D val="0"/>
            <c:explosion val="10"/>
            <c:spPr>
              <a:solidFill>
                <a:schemeClr val="accent5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7169-4B65-8524-534752F6F96E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1-7169-4B65-8524-534752F6F96E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7169-4B65-8524-534752F6F96E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7169-4B65-8524-534752F6F96E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7169-4B65-8524-534752F6F96E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1" i="0" u="none" strike="noStrike" kern="1200" baseline="0">
                      <a:solidFill>
                        <a:schemeClr val="bg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7169-4B65-8524-534752F6F96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deaths_by_age_bracket_2!$A$5:$A$10</c:f>
              <c:strCache>
                <c:ptCount val="5"/>
                <c:pt idx="0">
                  <c:v>0-18</c:v>
                </c:pt>
                <c:pt idx="1">
                  <c:v>19-25</c:v>
                </c:pt>
                <c:pt idx="2">
                  <c:v>26-40</c:v>
                </c:pt>
                <c:pt idx="3">
                  <c:v>41-64</c:v>
                </c:pt>
                <c:pt idx="4">
                  <c:v>65+</c:v>
                </c:pt>
              </c:strCache>
            </c:strRef>
          </c:cat>
          <c:val>
            <c:numRef>
              <c:f>deaths_by_age_bracket_2!$B$5:$B$10</c:f>
              <c:numCache>
                <c:formatCode>General</c:formatCode>
                <c:ptCount val="5"/>
                <c:pt idx="0">
                  <c:v>27</c:v>
                </c:pt>
                <c:pt idx="1">
                  <c:v>17</c:v>
                </c:pt>
                <c:pt idx="2">
                  <c:v>38</c:v>
                </c:pt>
                <c:pt idx="3">
                  <c:v>144</c:v>
                </c:pt>
                <c:pt idx="4">
                  <c:v>196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169-4B65-8524-534752F6F96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5492888959108972"/>
          <c:y val="0.24155504619049864"/>
          <c:w val="0.16727941176470587"/>
          <c:h val="0.4831312198908974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222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[Historic_Nashville_City_Cemetery_Interments__1846-1979.xlsx]deaths_by_age_bracket_3!PivotTable15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600" dirty="0">
                <a:solidFill>
                  <a:schemeClr val="tx1"/>
                </a:solidFill>
                <a:latin typeface="Amasis MT Pro Black" panose="02040A04050005020304" pitchFamily="18" charset="0"/>
              </a:rPr>
              <a:t>1881-1900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4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deaths_by_age_bracket_3!$B$3:$B$4</c:f>
              <c:strCache>
                <c:ptCount val="1"/>
                <c:pt idx="0">
                  <c:v>1881-1900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939-4B43-AF38-85A1A6E09A6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939-4B43-AF38-85A1A6E09A6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939-4B43-AF38-85A1A6E09A6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939-4B43-AF38-85A1A6E09A6C}"/>
              </c:ext>
            </c:extLst>
          </c:dPt>
          <c:dPt>
            <c:idx val="4"/>
            <c:bubble3D val="0"/>
            <c:explosion val="10"/>
            <c:spPr>
              <a:solidFill>
                <a:schemeClr val="accent5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939-4B43-AF38-85A1A6E09A6C}"/>
              </c:ext>
            </c:extLst>
          </c:dPt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5-A939-4B43-AF38-85A1A6E09A6C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A939-4B43-AF38-85A1A6E09A6C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bg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A939-4B43-AF38-85A1A6E09A6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deaths_by_age_bracket_3!$A$5:$A$10</c:f>
              <c:strCache>
                <c:ptCount val="5"/>
                <c:pt idx="0">
                  <c:v>0-18</c:v>
                </c:pt>
                <c:pt idx="1">
                  <c:v>19-25</c:v>
                </c:pt>
                <c:pt idx="2">
                  <c:v>26-40</c:v>
                </c:pt>
                <c:pt idx="3">
                  <c:v>41-64</c:v>
                </c:pt>
                <c:pt idx="4">
                  <c:v>65+</c:v>
                </c:pt>
              </c:strCache>
            </c:strRef>
          </c:cat>
          <c:val>
            <c:numRef>
              <c:f>deaths_by_age_bracket_3!$B$5:$B$10</c:f>
              <c:numCache>
                <c:formatCode>General</c:formatCode>
                <c:ptCount val="5"/>
                <c:pt idx="0">
                  <c:v>143</c:v>
                </c:pt>
                <c:pt idx="1">
                  <c:v>69</c:v>
                </c:pt>
                <c:pt idx="2">
                  <c:v>119</c:v>
                </c:pt>
                <c:pt idx="3">
                  <c:v>244</c:v>
                </c:pt>
                <c:pt idx="4">
                  <c:v>260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A939-4B43-AF38-85A1A6E09A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938722026920657"/>
          <c:y val="0.2488199817362596"/>
          <c:w val="0.16727941176470587"/>
          <c:h val="0.493559322033898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222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[Historic_Nashville_City_Cemetery_Interments__1846-1979.xlsx]deaths_by_age_bracket_4!PivotTable16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/>
                </a:solidFill>
                <a:latin typeface="Amasis MT Pro Black" panose="02040A04050005020304" pitchFamily="18" charset="0"/>
                <a:ea typeface="+mn-ea"/>
                <a:cs typeface="+mn-cs"/>
              </a:defRPr>
            </a:pPr>
            <a:r>
              <a:rPr lang="en-US" sz="1600" dirty="0">
                <a:solidFill>
                  <a:schemeClr val="tx1"/>
                </a:solidFill>
                <a:latin typeface="Amasis MT Pro Black" panose="02040A04050005020304" pitchFamily="18" charset="0"/>
              </a:rPr>
              <a:t>After 1920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</c:dLbl>
      </c:pivotFmt>
      <c:pivotFmt>
        <c:idx val="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 w="12700">
            <a:solidFill>
              <a:schemeClr val="tx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200" b="0" i="0" u="none" strike="noStrike" kern="1200" baseline="0">
                  <a:solidFill>
                    <a:schemeClr val="bg1"/>
                  </a:solidFill>
                  <a:latin typeface="Amasis MT Pro Black" panose="02040A04050005020304" pitchFamily="18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strRef>
              <c:f>deaths_by_age_bracket_4!$B$3:$B$4</c:f>
              <c:strCache>
                <c:ptCount val="1"/>
                <c:pt idx="0">
                  <c:v>after 1920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30F-477B-857B-94F7B90B6FD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30F-477B-857B-94F7B90B6FD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30F-477B-857B-94F7B90B6FD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30F-477B-857B-94F7B90B6FD6}"/>
              </c:ext>
            </c:extLst>
          </c:dPt>
          <c:dPt>
            <c:idx val="4"/>
            <c:bubble3D val="0"/>
            <c:explosion val="10"/>
            <c:spPr>
              <a:solidFill>
                <a:schemeClr val="accent5"/>
              </a:solidFill>
              <a:ln w="12700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30F-477B-857B-94F7B90B6FD6}"/>
              </c:ext>
            </c:extLst>
          </c:dPt>
          <c:dLbls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0" i="0" u="none" strike="noStrike" kern="1200" baseline="0">
                      <a:solidFill>
                        <a:schemeClr val="tx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430F-477B-857B-94F7B90B6FD6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bg1"/>
                      </a:solidFill>
                      <a:latin typeface="Amasis MT Pro Black" panose="02040A04050005020304" pitchFamily="18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430F-477B-857B-94F7B90B6FD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masis MT Pro Black" panose="02040A04050005020304" pitchFamily="18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deaths_by_age_bracket_4!$A$5:$A$10</c:f>
              <c:strCache>
                <c:ptCount val="5"/>
                <c:pt idx="0">
                  <c:v>0-18</c:v>
                </c:pt>
                <c:pt idx="1">
                  <c:v>19-25</c:v>
                </c:pt>
                <c:pt idx="2">
                  <c:v>26-40</c:v>
                </c:pt>
                <c:pt idx="3">
                  <c:v>41-64</c:v>
                </c:pt>
                <c:pt idx="4">
                  <c:v>65+</c:v>
                </c:pt>
              </c:strCache>
            </c:strRef>
          </c:cat>
          <c:val>
            <c:numRef>
              <c:f>deaths_by_age_bracket_4!$B$5:$B$10</c:f>
              <c:numCache>
                <c:formatCode>General</c:formatCode>
                <c:ptCount val="5"/>
                <c:pt idx="0">
                  <c:v>20</c:v>
                </c:pt>
                <c:pt idx="1">
                  <c:v>9</c:v>
                </c:pt>
                <c:pt idx="2">
                  <c:v>27</c:v>
                </c:pt>
                <c:pt idx="3">
                  <c:v>98</c:v>
                </c:pt>
                <c:pt idx="4">
                  <c:v>242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430F-477B-857B-94F7B90B6FD6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182381788223561"/>
          <c:y val="0.28297246679624055"/>
          <c:w val="0.18958333333333333"/>
          <c:h val="0.435612113278016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Amasis MT Pro Black" panose="02040A04050005020304" pitchFamily="18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3">
            <a:lumMod val="5000"/>
            <a:lumOff val="95000"/>
          </a:schemeClr>
        </a:gs>
        <a:gs pos="74000">
          <a:schemeClr val="accent3">
            <a:lumMod val="45000"/>
            <a:lumOff val="55000"/>
          </a:schemeClr>
        </a:gs>
        <a:gs pos="83000">
          <a:schemeClr val="accent3">
            <a:lumMod val="45000"/>
            <a:lumOff val="55000"/>
          </a:schemeClr>
        </a:gs>
        <a:gs pos="100000">
          <a:schemeClr val="accent3">
            <a:lumMod val="30000"/>
            <a:lumOff val="70000"/>
          </a:schemeClr>
        </a:gs>
      </a:gsLst>
      <a:lin ang="5400000" scaled="1"/>
    </a:gradFill>
    <a:ln w="22225" cap="flat" cmpd="sng" algn="ctr">
      <a:solidFill>
        <a:schemeClr val="tx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299559-8CB5-4B65-A33C-690D25C1840B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602E71-8BDD-46C9-9035-A51BB49DE5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9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E605F-DF92-464C-BBD1-FF13909B6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1CE53-94BF-42AA-AF2E-619585F69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56636-16BF-46E9-A919-492BE7E8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754269-800A-4908-8C3C-4CF5E379C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BF3A4-9A4A-460A-A91D-33A00E497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075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1DC6E-F4F1-4D08-937F-155191DF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AD9F4-48EC-4416-8F84-75E63BEEF4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BD109-4CA6-46DF-A669-D8AE73648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13A8F-D6EB-4DED-90B6-69C5F689A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D79DF-323F-47C4-8882-4929C13A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542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FCDB1-2139-4212-8D37-57CE8F830E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A70495-2435-4FFF-927C-A6679B512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1B504-94CC-482B-9B16-FD11487D3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D49B7-A81F-439E-9261-90D4FFD65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D1B50-2AF7-46AD-BFEF-0E78C5D68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460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349C9-10A3-4AAC-B0D2-A7D6B37FC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F3426-689E-48A9-ACFB-F7531441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C099E-ED14-4468-8356-0BD3AF60B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D36CC9-4902-4F87-A4BA-4DBD92C67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85303-68D4-408C-B4D7-038AEAAA1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50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2B89F-F769-4D79-9E29-E1BED94E6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5B37E5-E642-449C-9CFB-8B7397268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6A609-E038-4EB2-AB44-58D4C50B3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F05020-D0C9-444D-B042-3C8D662CC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676FB-AE95-4495-8BFD-5219442EF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5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4785E-CA78-4CB6-80CD-818E877F1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97E5F-6492-4E7A-96EB-2283EB35FB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A48DC8-43EC-4075-903A-4D96F5371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0DCD1-7026-4E17-8F32-1E2EB69B9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F4952-24AC-40D8-BBEB-8C0F7011F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9C790-D47E-4A23-B98F-9F36AF886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512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A2D0-6431-4BE2-B402-A3B2D4FB2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C2358D-3679-431C-BE30-B4BF5293E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4893B9-E507-47D4-BFA4-F41E26137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482B67-8B3B-42C2-9770-FA1DE59276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59F24D-84D9-412D-82D6-55F2CE7B0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9E381F-E64E-4D8A-A5AA-710283FA6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C85510-0BBC-4D09-BEBA-B639C39F3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368615-B036-4557-B61D-7A036026A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59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50CC8-C0E5-4976-8335-807396EF2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B56D5A-388E-4C04-976D-458C0DB46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E54BF0-23A2-4B30-88EB-F120EF13C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E061D2-DEC6-451D-9203-C476925D3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37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D13CD7-4013-4A78-8D1E-168EFEF50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7C7980-7659-4450-8D72-0E63FC6DE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53D547-956D-4333-A0AF-8EE4EFC7B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987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9D095-7E2A-4708-8610-D4D539E30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C4F7C-60BD-4BF5-8CD5-AA154DABD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635D77-8A05-422E-B734-EDC4C7F6F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09AB0-C7CD-400E-811C-459002FCC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59D5C-1C44-4EC5-8790-4D2103417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B74DD-47A8-4B27-AC97-D9E6DF7CB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439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07EE7-EA59-4806-BBF0-A1116B9EA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6B1AE6-0A74-47CF-9C58-D6926C2BA4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F794DC-A276-436A-A91A-14585C236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F24EA-041A-4B58-88C4-8FF0C46F9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17AB67-3AB9-45BB-A59B-1088AB5B6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6065A4-B722-497B-A16F-3CC384008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89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BE0747-13C8-46F2-997C-8F2E4E76D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B661D-D4D4-4B50-A745-9748283FBA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441FB-DFC8-4B8E-B8AA-064F4712F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0E0C4-E1A7-48F9-8C6A-9E639BDD047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DE734-BCD4-4433-9523-71B95432D4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BCF96-5B78-4280-8C9C-FF45FD465F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FECD76-7A5B-4078-8AC7-52BF879C8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53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3CDE1C-1427-43F1-81EA-2803C900EF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5249" y="4543606"/>
            <a:ext cx="4393278" cy="1244483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  <a:latin typeface="Amasis MT Pro Black" panose="02040A04050005020304" pitchFamily="18" charset="0"/>
              </a:rPr>
              <a:t>History in Data</a:t>
            </a:r>
          </a:p>
          <a:p>
            <a:pPr algn="l"/>
            <a:endParaRPr lang="en-US" sz="17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  <a:p>
            <a:pPr algn="l"/>
            <a:r>
              <a:rPr lang="en-US" sz="1700" dirty="0">
                <a:solidFill>
                  <a:srgbClr val="FFFFFF"/>
                </a:solidFill>
                <a:latin typeface="Amasis MT Pro Black" panose="02040A04050005020304" pitchFamily="18" charset="0"/>
              </a:rPr>
              <a:t>Nick Forte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DD530C9-4D76-47E9-B03D-24E8D2828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0559" y="2688711"/>
            <a:ext cx="3737164" cy="1494865"/>
          </a:xfrm>
          <a:prstGeom prst="rect">
            <a:avLst/>
          </a:prstGeom>
          <a:gradFill>
            <a:gsLst>
              <a:gs pos="0">
                <a:schemeClr val="accent3">
                  <a:lumMod val="7000"/>
                  <a:lumOff val="93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52660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045332D-0DB8-4404-BD3F-2C2B74FB3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52550" y="457200"/>
            <a:ext cx="9500979" cy="59436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7997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528DF3B-AD2E-42EA-98B5-3E84678CEA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915218"/>
              </p:ext>
            </p:extLst>
          </p:nvPr>
        </p:nvGraphicFramePr>
        <p:xfrm>
          <a:off x="543119" y="365760"/>
          <a:ext cx="11105761" cy="24822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0BAC899B-830F-4549-A882-3708C6BA1B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5327920"/>
              </p:ext>
            </p:extLst>
          </p:nvPr>
        </p:nvGraphicFramePr>
        <p:xfrm>
          <a:off x="543118" y="3078306"/>
          <a:ext cx="11105761" cy="349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3229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5BD2E4F-25F3-445C-B6E3-CFEA943F26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3807724"/>
              </p:ext>
            </p:extLst>
          </p:nvPr>
        </p:nvGraphicFramePr>
        <p:xfrm>
          <a:off x="543119" y="3265714"/>
          <a:ext cx="6781606" cy="3321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FB605B6-CA4D-4ED3-9663-9359B7B9D9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7496949"/>
              </p:ext>
            </p:extLst>
          </p:nvPr>
        </p:nvGraphicFramePr>
        <p:xfrm>
          <a:off x="543119" y="307833"/>
          <a:ext cx="11060125" cy="28455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E44B4A6-BAE1-4994-89DD-4299D619D1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8778909"/>
              </p:ext>
            </p:extLst>
          </p:nvPr>
        </p:nvGraphicFramePr>
        <p:xfrm>
          <a:off x="7641040" y="3704641"/>
          <a:ext cx="3962206" cy="28771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38719">
                  <a:extLst>
                    <a:ext uri="{9D8B030D-6E8A-4147-A177-3AD203B41FA5}">
                      <a16:colId xmlns:a16="http://schemas.microsoft.com/office/drawing/2014/main" val="2011646805"/>
                    </a:ext>
                  </a:extLst>
                </a:gridCol>
                <a:gridCol w="1723487">
                  <a:extLst>
                    <a:ext uri="{9D8B030D-6E8A-4147-A177-3AD203B41FA5}">
                      <a16:colId xmlns:a16="http://schemas.microsoft.com/office/drawing/2014/main" val="3423099595"/>
                    </a:ext>
                  </a:extLst>
                </a:gridCol>
              </a:tblGrid>
              <a:tr h="561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Smith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18288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129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762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48907552"/>
                  </a:ext>
                </a:extLst>
              </a:tr>
              <a:tr h="561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Brown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18288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112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762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89273096"/>
                  </a:ext>
                </a:extLst>
              </a:tr>
              <a:tr h="62962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Johnson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18288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96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762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62130780"/>
                  </a:ext>
                </a:extLst>
              </a:tr>
              <a:tr h="561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Jones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18288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83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762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22537287"/>
                  </a:ext>
                </a:extLst>
              </a:tr>
              <a:tr h="56187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Williams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18288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ln>
                            <a:noFill/>
                          </a:ln>
                          <a:effectLst/>
                          <a:latin typeface="Amasis MT Pro Black" panose="02040A04050005020304" pitchFamily="18" charset="0"/>
                        </a:rPr>
                        <a:t>70</a:t>
                      </a:r>
                      <a:endParaRPr lang="en-US" sz="10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masis MT Pro Black" panose="02040A04050005020304" pitchFamily="18" charset="0"/>
                      </a:endParaRPr>
                    </a:p>
                  </a:txBody>
                  <a:tcPr marL="7620" marR="7620" marT="7620" marB="0" anchor="ctr">
                    <a:gradFill>
                      <a:gsLst>
                        <a:gs pos="0">
                          <a:schemeClr val="accent3">
                            <a:lumMod val="7000"/>
                            <a:lumOff val="93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2778500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BF52A235-ED70-4DF8-98C6-4C4668629A64}"/>
              </a:ext>
            </a:extLst>
          </p:cNvPr>
          <p:cNvSpPr/>
          <p:nvPr/>
        </p:nvSpPr>
        <p:spPr>
          <a:xfrm>
            <a:off x="7641040" y="3823413"/>
            <a:ext cx="3962205" cy="275836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3D151F-A387-4D5C-A757-0E66708CAB66}"/>
              </a:ext>
            </a:extLst>
          </p:cNvPr>
          <p:cNvSpPr txBox="1"/>
          <p:nvPr/>
        </p:nvSpPr>
        <p:spPr>
          <a:xfrm>
            <a:off x="7641039" y="3335309"/>
            <a:ext cx="3962205" cy="369332"/>
          </a:xfrm>
          <a:prstGeom prst="rect">
            <a:avLst/>
          </a:prstGeom>
          <a:gradFill>
            <a:gsLst>
              <a:gs pos="0">
                <a:schemeClr val="accent3">
                  <a:lumMod val="7000"/>
                  <a:lumOff val="93000"/>
                </a:schemeClr>
              </a:gs>
              <a:gs pos="74000">
                <a:schemeClr val="accent3">
                  <a:lumMod val="45000"/>
                  <a:lumOff val="55000"/>
                </a:schemeClr>
              </a:gs>
              <a:gs pos="83000">
                <a:schemeClr val="accent3">
                  <a:lumMod val="45000"/>
                  <a:lumOff val="55000"/>
                </a:schemeClr>
              </a:gs>
              <a:gs pos="100000">
                <a:schemeClr val="accent3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masis MT Pro Black" panose="02040A04050005020304" pitchFamily="18" charset="0"/>
              </a:rPr>
              <a:t>Most Common Last Names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8DFD826-38FD-46B2-9C54-642DA1C2C116}"/>
              </a:ext>
            </a:extLst>
          </p:cNvPr>
          <p:cNvSpPr/>
          <p:nvPr/>
        </p:nvSpPr>
        <p:spPr>
          <a:xfrm>
            <a:off x="7641040" y="3265714"/>
            <a:ext cx="3962205" cy="557699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1AB11D-1D4F-4DF3-959C-AD03CE66F3D6}"/>
              </a:ext>
            </a:extLst>
          </p:cNvPr>
          <p:cNvSpPr/>
          <p:nvPr/>
        </p:nvSpPr>
        <p:spPr>
          <a:xfrm>
            <a:off x="7641039" y="3823413"/>
            <a:ext cx="3962205" cy="2758362"/>
          </a:xfrm>
          <a:prstGeom prst="rect">
            <a:avLst/>
          </a:prstGeom>
          <a:noFill/>
          <a:ln w="158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60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780050D-6901-4731-A4F9-2682753194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675030"/>
              </p:ext>
            </p:extLst>
          </p:nvPr>
        </p:nvGraphicFramePr>
        <p:xfrm>
          <a:off x="802432" y="839756"/>
          <a:ext cx="5113175" cy="2677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00E2D5E-9C37-4476-8C75-2FF3A46890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8130794"/>
              </p:ext>
            </p:extLst>
          </p:nvPr>
        </p:nvGraphicFramePr>
        <p:xfrm>
          <a:off x="802433" y="3769566"/>
          <a:ext cx="5113174" cy="27984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0518CD25-6356-43A4-ADBC-37E1A43C159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304604"/>
              </p:ext>
            </p:extLst>
          </p:nvPr>
        </p:nvGraphicFramePr>
        <p:xfrm>
          <a:off x="6276392" y="839755"/>
          <a:ext cx="5113175" cy="2677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C2FF646-4A03-4D74-AE3F-AA3F0598AB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1575103"/>
              </p:ext>
            </p:extLst>
          </p:nvPr>
        </p:nvGraphicFramePr>
        <p:xfrm>
          <a:off x="6276391" y="3769567"/>
          <a:ext cx="5113175" cy="2798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AD2CED44-4ACF-41EB-9901-7557505D53F0}"/>
              </a:ext>
            </a:extLst>
          </p:cNvPr>
          <p:cNvSpPr txBox="1"/>
          <p:nvPr/>
        </p:nvSpPr>
        <p:spPr>
          <a:xfrm>
            <a:off x="4277308" y="290030"/>
            <a:ext cx="3637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Amasis MT Pro Black" panose="02040A04050005020304" pitchFamily="18" charset="0"/>
              </a:rPr>
              <a:t>Deaths by Age Group</a:t>
            </a:r>
          </a:p>
        </p:txBody>
      </p:sp>
    </p:spTree>
    <p:extLst>
      <p:ext uri="{BB962C8B-B14F-4D97-AF65-F5344CB8AC3E}">
        <p14:creationId xmlns:p14="http://schemas.microsoft.com/office/powerpoint/2010/main" val="859986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50</Words>
  <Application>Microsoft Office PowerPoint</Application>
  <PresentationFormat>Widescreen</PresentationFormat>
  <Paragraphs>27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Amasis MT Pro Black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Forte</dc:creator>
  <cp:lastModifiedBy>Nick Forte</cp:lastModifiedBy>
  <cp:revision>5</cp:revision>
  <dcterms:created xsi:type="dcterms:W3CDTF">2022-02-01T15:24:33Z</dcterms:created>
  <dcterms:modified xsi:type="dcterms:W3CDTF">2022-02-01T20:10:03Z</dcterms:modified>
</cp:coreProperties>
</file>

<file path=docProps/thumbnail.jpeg>
</file>